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11315700" cy="16002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6" d="100"/>
          <a:sy n="46" d="100"/>
        </p:scale>
        <p:origin x="3162" y="36"/>
      </p:cViewPr>
      <p:guideLst>
        <p:guide orient="horz" pos="2159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8F166D-210E-4143-9644-4C07FE904337}" type="datetimeFigureOut">
              <a:rPr lang="ko-KR" altLang="en-US" smtClean="0"/>
              <a:t>2026-08-24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14563" y="1241425"/>
            <a:ext cx="23685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27F307-0478-4C41-81B8-E42CEC412A8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7160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27F307-0478-4C41-81B8-E42CEC412A8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0201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8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11315700" cy="113157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13341">
            <a:off x="8953500" y="1282700"/>
            <a:ext cx="2362200" cy="1422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" y="8216900"/>
            <a:ext cx="4521200" cy="13081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1000" y="8229600"/>
            <a:ext cx="4521200" cy="13081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7">
            <a:alphaModFix amt="40000"/>
          </a:blip>
          <a:stretch>
            <a:fillRect/>
          </a:stretch>
        </p:blipFill>
        <p:spPr>
          <a:xfrm>
            <a:off x="-203200" y="9436100"/>
            <a:ext cx="11722100" cy="68707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8">
            <a:alphaModFix amt="22000"/>
          </a:blip>
          <a:stretch>
            <a:fillRect/>
          </a:stretch>
        </p:blipFill>
        <p:spPr>
          <a:xfrm>
            <a:off x="-1485900" y="8643459"/>
            <a:ext cx="12738100" cy="1314204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0800000">
            <a:off x="457200" y="9745807"/>
            <a:ext cx="10458450" cy="4948093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86050" y="11811000"/>
            <a:ext cx="8001000" cy="11811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35250" y="10953750"/>
            <a:ext cx="8001000" cy="8001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 rot="1144897">
            <a:off x="5319255" y="6073053"/>
            <a:ext cx="5410200" cy="25146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686050" y="10083800"/>
            <a:ext cx="8001000" cy="8001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686050" y="13106400"/>
            <a:ext cx="8001000" cy="11303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022600" y="457200"/>
            <a:ext cx="5270500" cy="914400"/>
          </a:xfrm>
          <a:prstGeom prst="rect">
            <a:avLst/>
          </a:prstGeom>
          <a:effectLst>
            <a:outerShdw dist="84797" dir="5400000">
              <a:srgbClr val="421B06">
                <a:alpha val="100000"/>
              </a:srgbClr>
            </a:outerShdw>
          </a:effectLst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848600" y="863600"/>
            <a:ext cx="152400" cy="1524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403600" y="863600"/>
            <a:ext cx="152400" cy="1524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975100" y="9144000"/>
            <a:ext cx="3276600" cy="977900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2722418" y="13293787"/>
            <a:ext cx="7964632" cy="727013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lvl="0" algn="ctr">
              <a:lnSpc>
                <a:spcPct val="116199"/>
              </a:lnSpc>
            </a:pPr>
            <a:r>
              <a:rPr 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4</a:t>
            </a:r>
            <a:r>
              <a:rPr lang="ko-KR" alt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학년</a:t>
            </a:r>
            <a: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:</a:t>
            </a:r>
            <a:r>
              <a:rPr lang="ko-KR" alt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자전거 안전</a:t>
            </a:r>
            <a: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/ 5</a:t>
            </a:r>
            <a:r>
              <a:rPr lang="ko-KR" alt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학년</a:t>
            </a:r>
            <a: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:</a:t>
            </a:r>
            <a:r>
              <a:rPr lang="ko-KR" alt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 내외과적 응급처치 </a:t>
            </a:r>
            <a: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/</a:t>
            </a:r>
            <a:b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</a:br>
            <a: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6</a:t>
            </a:r>
            <a:r>
              <a:rPr lang="ko-KR" alt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학년</a:t>
            </a:r>
            <a: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: </a:t>
            </a:r>
            <a:r>
              <a:rPr lang="ko-KR" alt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다중밀집상황대처</a:t>
            </a:r>
            <a: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/</a:t>
            </a:r>
            <a:r>
              <a:rPr lang="ko-KR" alt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청소년</a:t>
            </a:r>
            <a: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: </a:t>
            </a:r>
            <a:r>
              <a:rPr lang="ko-KR" alt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아파트 화재대피 </a:t>
            </a:r>
            <a: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(</a:t>
            </a:r>
            <a:r>
              <a:rPr lang="ko-KR" altLang="en-US" sz="2400" spc="-100" dirty="0" err="1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완강기</a:t>
            </a:r>
            <a: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)</a:t>
            </a:r>
            <a:endParaRPr lang="en-US" sz="2400" b="0" i="0" u="none" strike="noStrike" spc="-100" dirty="0">
              <a:solidFill>
                <a:srgbClr val="421B06"/>
              </a:solidFill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2794000" y="11963400"/>
            <a:ext cx="7620000" cy="469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1</a:t>
            </a:r>
            <a:r>
              <a:rPr lang="ko-KR" altLang="en-US" sz="2400" spc="-100" dirty="0" err="1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회차</a:t>
            </a:r>
            <a:r>
              <a:rPr lang="ko-KR" alt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: 10:30 / 2</a:t>
            </a:r>
            <a:r>
              <a:rPr lang="ko-KR" altLang="en-US" sz="2400" spc="-100" dirty="0" err="1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회차</a:t>
            </a:r>
            <a:r>
              <a:rPr lang="ko-KR" alt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2400" spc="-10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: 13:00 </a:t>
            </a:r>
            <a: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(40</a:t>
            </a:r>
            <a:r>
              <a:rPr lang="ko-KR" alt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분 수업</a:t>
            </a:r>
            <a: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)</a:t>
            </a:r>
          </a:p>
          <a:p>
            <a:pPr lvl="0" algn="ctr">
              <a:lnSpc>
                <a:spcPct val="116199"/>
              </a:lnSpc>
            </a:pPr>
            <a:endParaRPr lang="en-US" sz="2644" b="0" i="0" u="none" strike="noStrike" spc="-100" dirty="0">
              <a:solidFill>
                <a:srgbClr val="421B06"/>
              </a:solidFill>
              <a:latin typeface="GodoM"/>
              <a:ea typeface="GodoM"/>
              <a:cs typeface="GodoM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2921000" y="11137900"/>
            <a:ext cx="7226300" cy="469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altLang="ko-KR" sz="2400" b="0" i="0" u="none" strike="noStrike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VR</a:t>
            </a:r>
            <a:r>
              <a:rPr lang="ko-KR" altLang="en-US" sz="2400" b="0" i="0" u="none" strike="noStrike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작동법 </a:t>
            </a:r>
            <a:r>
              <a:rPr lang="ko-KR" altLang="en-US" sz="2400" spc="-100" dirty="0" err="1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학습후</a:t>
            </a:r>
            <a:r>
              <a:rPr lang="ko-KR" alt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 </a:t>
            </a:r>
            <a: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VR </a:t>
            </a:r>
            <a:r>
              <a:rPr lang="ko-KR" alt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체험</a:t>
            </a:r>
            <a:endParaRPr lang="en-US" sz="2400" b="0" i="0" u="none" strike="noStrike" spc="-100" dirty="0">
              <a:solidFill>
                <a:srgbClr val="421B06"/>
              </a:solidFill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2921000" y="10261600"/>
            <a:ext cx="7226300" cy="4699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ko-KR" alt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용인관내 초등학교 </a:t>
            </a:r>
            <a: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4</a:t>
            </a:r>
            <a:r>
              <a:rPr lang="ko-KR" alt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학년이상</a:t>
            </a:r>
            <a: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청소년 </a:t>
            </a:r>
            <a: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(22</a:t>
            </a:r>
            <a:r>
              <a:rPr lang="ko-KR" altLang="en-US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명 이내</a:t>
            </a:r>
            <a:r>
              <a:rPr lang="en-US" altLang="ko-KR" sz="2400" spc="-100" dirty="0">
                <a:solidFill>
                  <a:srgbClr val="421B06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)</a:t>
            </a:r>
            <a:endParaRPr lang="en-US" sz="2400" b="0" i="0" u="none" strike="noStrike" spc="-100" dirty="0">
              <a:solidFill>
                <a:srgbClr val="421B06"/>
              </a:solidFill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pic>
        <p:nvPicPr>
          <p:cNvPr id="22" name="Picture 22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46100" y="1422400"/>
            <a:ext cx="10312400" cy="1841500"/>
          </a:xfrm>
          <a:prstGeom prst="rect">
            <a:avLst/>
          </a:prstGeom>
          <a:effectLst>
            <a:outerShdw dist="135823" dir="5400000">
              <a:srgbClr val="421B06">
                <a:alpha val="100000"/>
              </a:srgbClr>
            </a:outerShdw>
          </a:effectLst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032000" y="2921000"/>
            <a:ext cx="7353300" cy="1460500"/>
          </a:xfrm>
          <a:prstGeom prst="rect">
            <a:avLst/>
          </a:prstGeom>
          <a:effectLst>
            <a:outerShdw dist="107375" dir="5400000">
              <a:srgbClr val="421B06">
                <a:alpha val="100000"/>
              </a:srgbClr>
            </a:outerShdw>
          </a:effectLst>
        </p:spPr>
      </p:pic>
      <p:sp>
        <p:nvSpPr>
          <p:cNvPr id="24" name="TextBox 24"/>
          <p:cNvSpPr txBox="1"/>
          <p:nvPr/>
        </p:nvSpPr>
        <p:spPr>
          <a:xfrm>
            <a:off x="3670300" y="596900"/>
            <a:ext cx="4076700" cy="6731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3807" b="0" i="0" u="none" strike="noStrike">
                <a:solidFill>
                  <a:srgbClr val="421B06"/>
                </a:solidFill>
                <a:latin typeface="SB AggroOTF Bold"/>
                <a:ea typeface="SB AggroOTF Bold"/>
                <a:cs typeface="SB AggroOTF Bold"/>
              </a:rPr>
              <a:t>용인시 안전정책관</a:t>
            </a:r>
          </a:p>
        </p:txBody>
      </p:sp>
      <p:pic>
        <p:nvPicPr>
          <p:cNvPr id="25" name="Picture 25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610600" y="0"/>
            <a:ext cx="2705100" cy="1219200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543050" y="4419600"/>
            <a:ext cx="1887808" cy="800100"/>
          </a:xfrm>
          <a:prstGeom prst="rect">
            <a:avLst/>
          </a:prstGeom>
        </p:spPr>
      </p:pic>
      <p:sp>
        <p:nvSpPr>
          <p:cNvPr id="27" name="TextBox 27"/>
          <p:cNvSpPr txBox="1"/>
          <p:nvPr/>
        </p:nvSpPr>
        <p:spPr>
          <a:xfrm>
            <a:off x="3752850" y="4508500"/>
            <a:ext cx="7353300" cy="622300"/>
          </a:xfrm>
          <a:prstGeom prst="rect">
            <a:avLst/>
          </a:prstGeom>
        </p:spPr>
        <p:txBody>
          <a:bodyPr lIns="0" tIns="0" rIns="0" bIns="0" anchor="ctr"/>
          <a:lstStyle/>
          <a:p>
            <a:pPr lvl="0" algn="l">
              <a:lnSpc>
                <a:spcPct val="116199"/>
              </a:lnSpc>
              <a:defRPr/>
            </a:pPr>
            <a:r>
              <a:rPr lang="en-US" sz="3471" dirty="0">
                <a:solidFill>
                  <a:srgbClr val="595959"/>
                </a:solidFill>
                <a:latin typeface="Pretendard Regular"/>
                <a:ea typeface="Pretendard Regular"/>
                <a:cs typeface="Pretendard Regular"/>
              </a:rPr>
              <a:t>2026.9.01.~2026.10.30</a:t>
            </a:r>
            <a:r>
              <a:rPr lang="en-US" sz="1600" dirty="0">
                <a:solidFill>
                  <a:srgbClr val="FF0000"/>
                </a:solidFill>
                <a:latin typeface="Pretendard Regular"/>
                <a:ea typeface="Pretendard Regular"/>
                <a:cs typeface="Pretendard Regular"/>
              </a:rPr>
              <a:t>  </a:t>
            </a:r>
            <a:r>
              <a:rPr lang="en-US" sz="16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Pretendard Regular"/>
              </a:rPr>
              <a:t>※ </a:t>
            </a:r>
            <a:r>
              <a:rPr lang="ko-KR" altLang="en-US" sz="1600" dirty="0">
                <a:solidFill>
                  <a:srgbClr val="FF0000"/>
                </a:solidFill>
                <a:latin typeface="Pretendard Regular"/>
                <a:ea typeface="Pretendard Regular"/>
                <a:cs typeface="Pretendard Regular"/>
              </a:rPr>
              <a:t>주말</a:t>
            </a:r>
            <a:r>
              <a:rPr lang="en-US" altLang="ko-KR" sz="1600" dirty="0">
                <a:solidFill>
                  <a:srgbClr val="FF0000"/>
                </a:solidFill>
                <a:latin typeface="Pretendard Regular"/>
                <a:ea typeface="Pretendard Regular"/>
                <a:cs typeface="Pretendard Regular"/>
              </a:rPr>
              <a:t>,</a:t>
            </a:r>
            <a:r>
              <a:rPr lang="ko-KR" altLang="en-US" sz="1600" dirty="0">
                <a:solidFill>
                  <a:srgbClr val="FF0000"/>
                </a:solidFill>
                <a:latin typeface="Pretendard Regular"/>
                <a:ea typeface="Pretendard Regular"/>
                <a:cs typeface="Pretendard Regular"/>
              </a:rPr>
              <a:t>법정 공휴일 </a:t>
            </a:r>
            <a:r>
              <a:rPr lang="ko-KR" altLang="en-US" sz="1600" dirty="0" err="1">
                <a:solidFill>
                  <a:srgbClr val="FF0000"/>
                </a:solidFill>
                <a:latin typeface="Pretendard Regular"/>
                <a:ea typeface="Pretendard Regular"/>
                <a:cs typeface="Pretendard Regular"/>
              </a:rPr>
              <a:t>미운영</a:t>
            </a:r>
            <a:r>
              <a:rPr lang="en-US" sz="1600" dirty="0">
                <a:solidFill>
                  <a:srgbClr val="FF0000"/>
                </a:solidFill>
                <a:latin typeface="Pretendard Regular"/>
                <a:ea typeface="Pretendard Regular"/>
                <a:cs typeface="Pretendard Regular"/>
              </a:rPr>
              <a:t> </a:t>
            </a:r>
            <a:endParaRPr lang="en-US" sz="1600" b="0" i="0" u="none" strike="noStrike" dirty="0">
              <a:solidFill>
                <a:srgbClr val="FF0000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939800" y="4508500"/>
            <a:ext cx="3157808" cy="622300"/>
          </a:xfrm>
          <a:prstGeom prst="rect">
            <a:avLst/>
          </a:prstGeom>
        </p:spPr>
        <p:txBody>
          <a:bodyPr lIns="0" tIns="0" rIns="0" bIns="0" anchor="t"/>
          <a:lstStyle/>
          <a:p>
            <a:pPr lvl="0" algn="ctr">
              <a:lnSpc>
                <a:spcPct val="116199"/>
              </a:lnSpc>
              <a:defRPr/>
            </a:pPr>
            <a:r>
              <a:rPr lang="en-US" sz="3471" b="0" i="0" u="none" strike="noStrike" dirty="0" err="1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운영기간</a:t>
            </a:r>
            <a:endParaRPr lang="en-US" sz="3471" b="0" i="0" u="none" strike="noStrike" dirty="0">
              <a:solidFill>
                <a:srgbClr val="000000"/>
              </a:solidFill>
              <a:latin typeface="Pretendard Regular"/>
              <a:ea typeface="Pretendard Regular"/>
              <a:cs typeface="Pretendard Regular"/>
            </a:endParaRPr>
          </a:p>
        </p:txBody>
      </p:sp>
      <p:pic>
        <p:nvPicPr>
          <p:cNvPr id="29" name="Picture 29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0" y="14820900"/>
            <a:ext cx="11315700" cy="1181100"/>
          </a:xfrm>
          <a:prstGeom prst="rect">
            <a:avLst/>
          </a:prstGeom>
        </p:spPr>
      </p:pic>
      <p:sp>
        <p:nvSpPr>
          <p:cNvPr id="30" name="TextBox 30"/>
          <p:cNvSpPr txBox="1"/>
          <p:nvPr/>
        </p:nvSpPr>
        <p:spPr>
          <a:xfrm>
            <a:off x="4038600" y="9385300"/>
            <a:ext cx="3035300" cy="5715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3204" b="0" i="0" u="none" strike="noStrike" dirty="0" err="1">
                <a:solidFill>
                  <a:srgbClr val="FFFFFF"/>
                </a:solidFill>
                <a:latin typeface="Antique Olive" panose="020B0603020204030204" pitchFamily="34" charset="0"/>
                <a:ea typeface="SB AggroOTF Light"/>
                <a:cs typeface="SB AggroOTF Light"/>
              </a:rPr>
              <a:t>VR안전교육</a:t>
            </a:r>
            <a:endParaRPr lang="en-US" sz="3204" b="0" i="0" u="none" strike="noStrike" dirty="0">
              <a:solidFill>
                <a:srgbClr val="FFFFFF"/>
              </a:solidFill>
              <a:latin typeface="Antique Olive" panose="020B0603020204030204" pitchFamily="34" charset="0"/>
              <a:ea typeface="SB AggroOTF Light"/>
              <a:cs typeface="SB AggroOTF Light"/>
            </a:endParaRPr>
          </a:p>
        </p:txBody>
      </p:sp>
      <p:pic>
        <p:nvPicPr>
          <p:cNvPr id="53" name="Picture 11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 rot="20455104" flipH="1">
            <a:off x="510045" y="6184900"/>
            <a:ext cx="5410200" cy="2514600"/>
          </a:xfrm>
          <a:prstGeom prst="rect">
            <a:avLst/>
          </a:prstGeom>
        </p:spPr>
      </p:pic>
      <p:pic>
        <p:nvPicPr>
          <p:cNvPr id="32" name="Picture 32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781049" y="10096500"/>
            <a:ext cx="1754333" cy="759608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704850" y="11010900"/>
            <a:ext cx="1854200" cy="800100"/>
          </a:xfrm>
          <a:prstGeom prst="rect">
            <a:avLst/>
          </a:prstGeom>
        </p:spPr>
      </p:pic>
      <p:pic>
        <p:nvPicPr>
          <p:cNvPr id="34" name="Picture 34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704850" y="12001500"/>
            <a:ext cx="1854200" cy="800100"/>
          </a:xfrm>
          <a:prstGeom prst="rect">
            <a:avLst/>
          </a:prstGeom>
        </p:spPr>
      </p:pic>
      <p:pic>
        <p:nvPicPr>
          <p:cNvPr id="35" name="Picture 35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704850" y="13296900"/>
            <a:ext cx="1854200" cy="800100"/>
          </a:xfrm>
          <a:prstGeom prst="rect">
            <a:avLst/>
          </a:prstGeom>
        </p:spPr>
      </p:pic>
      <p:sp>
        <p:nvSpPr>
          <p:cNvPr id="36" name="TextBox 36"/>
          <p:cNvSpPr txBox="1"/>
          <p:nvPr/>
        </p:nvSpPr>
        <p:spPr>
          <a:xfrm>
            <a:off x="1059872" y="10261600"/>
            <a:ext cx="1432213" cy="520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2400" b="1" i="0" u="none" strike="noStrike" dirty="0" err="1">
                <a:solidFill>
                  <a:srgbClr val="FFFFFF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체험</a:t>
            </a:r>
            <a:r>
              <a:rPr lang="ko-KR" altLang="en-US" sz="2400" b="1" i="0" u="none" strike="noStrike" dirty="0">
                <a:solidFill>
                  <a:srgbClr val="FFFFFF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대상</a:t>
            </a:r>
            <a:endParaRPr lang="en-US" sz="2400" b="1" i="0" u="none" strike="noStrike" dirty="0">
              <a:solidFill>
                <a:srgbClr val="FFFFFF"/>
              </a:solidFill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933450" y="11176000"/>
            <a:ext cx="1469736" cy="520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2400" b="1" i="0" u="none" strike="noStrike" dirty="0" err="1">
                <a:solidFill>
                  <a:srgbClr val="FFFFFF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교육방법</a:t>
            </a:r>
            <a:endParaRPr lang="en-US" sz="2400" b="1" i="0" u="none" strike="noStrike" dirty="0">
              <a:solidFill>
                <a:srgbClr val="FFFFFF"/>
              </a:solidFill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933450" y="12166600"/>
            <a:ext cx="1447800" cy="5207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2400" b="1" i="0" u="none" strike="noStrike" dirty="0" err="1">
                <a:solidFill>
                  <a:srgbClr val="FFFFFF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운영시간</a:t>
            </a:r>
            <a:endParaRPr lang="en-US" sz="2400" b="1" i="0" u="none" strike="noStrike" dirty="0">
              <a:solidFill>
                <a:srgbClr val="FFFFFF"/>
              </a:solidFill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876300" y="13487400"/>
            <a:ext cx="1473200" cy="337659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ctr">
              <a:lnSpc>
                <a:spcPct val="116199"/>
              </a:lnSpc>
            </a:pPr>
            <a:r>
              <a:rPr lang="en-US" sz="2400" b="1" i="0" u="none" strike="noStrike" dirty="0" err="1">
                <a:solidFill>
                  <a:srgbClr val="FFFFFF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프로그램</a:t>
            </a:r>
            <a:endParaRPr lang="en-US" sz="2400" b="1" i="0" u="none" strike="noStrike" dirty="0">
              <a:solidFill>
                <a:srgbClr val="FFFFFF"/>
              </a:solidFill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pic>
        <p:nvPicPr>
          <p:cNvPr id="41" name="Picture 41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77800" y="5168900"/>
            <a:ext cx="2159000" cy="1536700"/>
          </a:xfrm>
          <a:prstGeom prst="rect">
            <a:avLst/>
          </a:prstGeom>
        </p:spPr>
      </p:pic>
      <p:pic>
        <p:nvPicPr>
          <p:cNvPr id="42" name="Picture 42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77800" y="2222500"/>
            <a:ext cx="1879600" cy="1968500"/>
          </a:xfrm>
          <a:prstGeom prst="rect">
            <a:avLst/>
          </a:prstGeom>
        </p:spPr>
      </p:pic>
      <p:pic>
        <p:nvPicPr>
          <p:cNvPr id="43" name="Picture 43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 rot="20071589">
            <a:off x="9550400" y="1651000"/>
            <a:ext cx="1206500" cy="1574800"/>
          </a:xfrm>
          <a:prstGeom prst="rect">
            <a:avLst/>
          </a:prstGeom>
        </p:spPr>
      </p:pic>
      <p:pic>
        <p:nvPicPr>
          <p:cNvPr id="44" name="Picture 44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 rot="786970">
            <a:off x="723900" y="495301"/>
            <a:ext cx="1206500" cy="1574800"/>
          </a:xfrm>
          <a:prstGeom prst="rect">
            <a:avLst/>
          </a:prstGeom>
        </p:spPr>
      </p:pic>
      <p:pic>
        <p:nvPicPr>
          <p:cNvPr id="45" name="Picture 45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4432300" y="5372100"/>
            <a:ext cx="2425700" cy="2006600"/>
          </a:xfrm>
          <a:prstGeom prst="rect">
            <a:avLst/>
          </a:prstGeom>
        </p:spPr>
      </p:pic>
      <p:sp>
        <p:nvSpPr>
          <p:cNvPr id="46" name="TextBox 46"/>
          <p:cNvSpPr txBox="1"/>
          <p:nvPr/>
        </p:nvSpPr>
        <p:spPr>
          <a:xfrm>
            <a:off x="2722418" y="14998700"/>
            <a:ext cx="2935432" cy="876300"/>
          </a:xfrm>
          <a:prstGeom prst="rect">
            <a:avLst/>
          </a:prstGeom>
        </p:spPr>
        <p:txBody>
          <a:bodyPr lIns="0" tIns="0" rIns="0" bIns="0" anchor="t"/>
          <a:lstStyle/>
          <a:p>
            <a:pPr lvl="0" algn="ctr">
              <a:lnSpc>
                <a:spcPct val="116199"/>
              </a:lnSpc>
              <a:defRPr/>
            </a:pPr>
            <a:r>
              <a:rPr lang="en-US" altLang="ko-KR" sz="2500" dirty="0">
                <a:solidFill>
                  <a:srgbClr val="FFFFFF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2026.8.10(</a:t>
            </a:r>
            <a:r>
              <a:rPr lang="ko-KR" altLang="en-US" sz="2500" dirty="0">
                <a:solidFill>
                  <a:srgbClr val="FFFFFF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월</a:t>
            </a:r>
            <a:r>
              <a:rPr lang="en-US" altLang="ko-KR" sz="2500" dirty="0">
                <a:solidFill>
                  <a:srgbClr val="FFFFFF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) 10:00</a:t>
            </a:r>
          </a:p>
          <a:p>
            <a:pPr lvl="0" algn="ctr">
              <a:lnSpc>
                <a:spcPct val="116199"/>
              </a:lnSpc>
              <a:defRPr/>
            </a:pPr>
            <a:r>
              <a:rPr lang="ko-KR" altLang="en-US" sz="2500" b="0" i="0" u="none" strike="noStrike" dirty="0">
                <a:solidFill>
                  <a:srgbClr val="FFFFFF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선착순 접수</a:t>
            </a:r>
            <a:endParaRPr lang="en-US" sz="2500" b="0" i="0" u="none" strike="noStrike" dirty="0">
              <a:solidFill>
                <a:srgbClr val="FFFFFF"/>
              </a:solidFill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pic>
        <p:nvPicPr>
          <p:cNvPr id="47" name="Picture 47"/>
          <p:cNvPicPr>
            <a:picLocks noChangeAspect="1"/>
          </p:cNvPicPr>
          <p:nvPr/>
        </p:nvPicPr>
        <p:blipFill rotWithShape="1">
          <a:blip r:embed="rId30"/>
          <a:stretch>
            <a:fillRect/>
          </a:stretch>
        </p:blipFill>
        <p:spPr>
          <a:xfrm>
            <a:off x="38100" y="15062200"/>
            <a:ext cx="2647950" cy="698500"/>
          </a:xfrm>
          <a:prstGeom prst="rect">
            <a:avLst/>
          </a:prstGeom>
        </p:spPr>
      </p:pic>
      <p:sp>
        <p:nvSpPr>
          <p:cNvPr id="48" name="TextBox 48"/>
          <p:cNvSpPr txBox="1"/>
          <p:nvPr/>
        </p:nvSpPr>
        <p:spPr>
          <a:xfrm>
            <a:off x="221673" y="15189200"/>
            <a:ext cx="2616777" cy="508000"/>
          </a:xfrm>
          <a:prstGeom prst="rect">
            <a:avLst/>
          </a:prstGeom>
        </p:spPr>
        <p:txBody>
          <a:bodyPr lIns="0" tIns="0" rIns="0" bIns="0" anchor="t"/>
          <a:lstStyle/>
          <a:p>
            <a:pPr lvl="0" algn="l">
              <a:lnSpc>
                <a:spcPct val="116199"/>
              </a:lnSpc>
              <a:defRPr/>
            </a:pPr>
            <a:r>
              <a:rPr lang="en-US" sz="2500" b="1" i="0" u="none" strike="noStrike" dirty="0" err="1">
                <a:solidFill>
                  <a:srgbClr val="56931A"/>
                </a:solidFill>
                <a:latin typeface="GodoM"/>
                <a:ea typeface="GodoM"/>
                <a:cs typeface="GodoM"/>
              </a:rPr>
              <a:t>예약시스템</a:t>
            </a:r>
            <a:r>
              <a:rPr lang="en-US" sz="2500" b="1" i="0" u="none" strike="noStrike" dirty="0">
                <a:solidFill>
                  <a:srgbClr val="56931A"/>
                </a:solidFill>
                <a:latin typeface="GodoM"/>
                <a:ea typeface="GodoM"/>
                <a:cs typeface="GodoM"/>
              </a:rPr>
              <a:t> </a:t>
            </a:r>
            <a:r>
              <a:rPr lang="en-US" sz="2500" b="1" i="0" u="none" strike="noStrike" dirty="0" err="1">
                <a:solidFill>
                  <a:srgbClr val="56931A"/>
                </a:solidFill>
                <a:latin typeface="GodoM"/>
                <a:ea typeface="GodoM"/>
                <a:cs typeface="GodoM"/>
              </a:rPr>
              <a:t>오픈</a:t>
            </a:r>
            <a:endParaRPr lang="en-US" sz="2500" b="1" i="0" u="none" strike="noStrike" dirty="0">
              <a:solidFill>
                <a:srgbClr val="56931A"/>
              </a:solidFill>
              <a:latin typeface="GodoM"/>
              <a:ea typeface="GodoM"/>
              <a:cs typeface="GodoM"/>
            </a:endParaRPr>
          </a:p>
        </p:txBody>
      </p:sp>
      <p:pic>
        <p:nvPicPr>
          <p:cNvPr id="49" name="Picture 49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5694218" y="15138400"/>
            <a:ext cx="1563832" cy="520700"/>
          </a:xfrm>
          <a:prstGeom prst="rect">
            <a:avLst/>
          </a:prstGeom>
        </p:spPr>
      </p:pic>
      <p:sp>
        <p:nvSpPr>
          <p:cNvPr id="50" name="TextBox 50"/>
          <p:cNvSpPr txBox="1"/>
          <p:nvPr/>
        </p:nvSpPr>
        <p:spPr>
          <a:xfrm>
            <a:off x="5838825" y="15163800"/>
            <a:ext cx="1752600" cy="495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en-US" sz="2500" b="1" i="0" u="none" strike="noStrike" dirty="0" err="1">
                <a:solidFill>
                  <a:srgbClr val="56931A"/>
                </a:solidFill>
                <a:latin typeface="GodoM"/>
                <a:ea typeface="GodoM"/>
                <a:cs typeface="GodoM"/>
              </a:rPr>
              <a:t>문의전화</a:t>
            </a:r>
            <a:endParaRPr lang="en-US" sz="2500" b="1" i="0" u="none" strike="noStrike" dirty="0">
              <a:solidFill>
                <a:srgbClr val="56931A"/>
              </a:solidFill>
              <a:latin typeface="GodoM"/>
              <a:ea typeface="GodoM"/>
              <a:cs typeface="GodoM"/>
            </a:endParaRPr>
          </a:p>
        </p:txBody>
      </p:sp>
      <p:sp>
        <p:nvSpPr>
          <p:cNvPr id="51" name="TextBox 51"/>
          <p:cNvSpPr txBox="1"/>
          <p:nvPr/>
        </p:nvSpPr>
        <p:spPr>
          <a:xfrm>
            <a:off x="7446530" y="15164378"/>
            <a:ext cx="3669577" cy="583044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lvl="0" algn="l">
              <a:lnSpc>
                <a:spcPct val="116199"/>
              </a:lnSpc>
            </a:pPr>
            <a:r>
              <a:rPr lang="ko-KR" altLang="en-US" sz="2500" dirty="0">
                <a:solidFill>
                  <a:srgbClr val="FFFFFF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안전정책관</a:t>
            </a:r>
            <a:r>
              <a:rPr lang="en-US" altLang="ko-KR" sz="2500" dirty="0">
                <a:solidFill>
                  <a:srgbClr val="FFFFFF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031)6193-4761</a:t>
            </a:r>
            <a:endParaRPr lang="en-US" sz="2500" b="0" i="0" u="none" strike="noStrike" dirty="0">
              <a:solidFill>
                <a:srgbClr val="FFFFFF"/>
              </a:solidFill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pic>
        <p:nvPicPr>
          <p:cNvPr id="40" name="Picture 40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 rot="1217223">
            <a:off x="9172014" y="5216673"/>
            <a:ext cx="2133600" cy="1422400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 rotWithShape="1">
          <a:blip r:embed="rId33"/>
          <a:stretch>
            <a:fillRect/>
          </a:stretch>
        </p:blipFill>
        <p:spPr>
          <a:xfrm>
            <a:off x="2159000" y="4800600"/>
            <a:ext cx="7010400" cy="4660900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6745DC8A-5C61-4E6A-BE8D-08843CD53A3D}"/>
              </a:ext>
            </a:extLst>
          </p:cNvPr>
          <p:cNvSpPr txBox="1"/>
          <p:nvPr/>
        </p:nvSpPr>
        <p:spPr>
          <a:xfrm>
            <a:off x="3219450" y="12407900"/>
            <a:ext cx="6902449" cy="830997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altLang="ko-KR" sz="1600" dirty="0">
                <a:solidFill>
                  <a:srgbClr val="FF0000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※</a:t>
            </a:r>
            <a:r>
              <a:rPr lang="ko-KR" altLang="en-US" sz="1600" dirty="0">
                <a:solidFill>
                  <a:srgbClr val="FF0000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한 학교에서 신청 시 </a:t>
            </a:r>
            <a:r>
              <a:rPr lang="en-US" altLang="ko-KR" sz="1600" dirty="0">
                <a:solidFill>
                  <a:srgbClr val="FF0000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1,2</a:t>
            </a:r>
            <a:r>
              <a:rPr lang="ko-KR" altLang="en-US" sz="1600" dirty="0" err="1">
                <a:solidFill>
                  <a:srgbClr val="FF0000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회차</a:t>
            </a:r>
            <a:r>
              <a:rPr lang="ko-KR" altLang="en-US" sz="1600" dirty="0">
                <a:solidFill>
                  <a:srgbClr val="FF0000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 모두 신청할 수 있도록 협조 부탁드립니다</a:t>
            </a:r>
            <a:r>
              <a:rPr lang="en-US" altLang="ko-KR" sz="1600" dirty="0">
                <a:solidFill>
                  <a:srgbClr val="FF0000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1600" dirty="0">
              <a:solidFill>
                <a:srgbClr val="FF0000"/>
              </a:solidFill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100</Words>
  <Application>Microsoft Office PowerPoint</Application>
  <PresentationFormat>사용자 지정</PresentationFormat>
  <Paragraphs>19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0" baseType="lpstr">
      <vt:lpstr>GodoM</vt:lpstr>
      <vt:lpstr>Malgun Gothic Semilight</vt:lpstr>
      <vt:lpstr>Pretendard Regular</vt:lpstr>
      <vt:lpstr>SB AggroOTF Bold</vt:lpstr>
      <vt:lpstr>맑은 고딕</vt:lpstr>
      <vt:lpstr>Antique Olive</vt:lpstr>
      <vt:lpstr>Arial</vt:lpstr>
      <vt:lpstr>Calibri</vt:lpstr>
      <vt:lpstr>Office Theme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Administrator</dc:creator>
  <cp:lastModifiedBy>Administrator</cp:lastModifiedBy>
  <cp:revision>22</cp:revision>
  <cp:lastPrinted>2026-05-13T05:26:25Z</cp:lastPrinted>
  <dcterms:created xsi:type="dcterms:W3CDTF">2006-08-16T00:00:00Z</dcterms:created>
  <dcterms:modified xsi:type="dcterms:W3CDTF">2026-08-24T00:04:02Z</dcterms:modified>
  <cp:version/>
</cp:coreProperties>
</file>